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4660"/>
  </p:normalViewPr>
  <p:slideViewPr>
    <p:cSldViewPr snapToGrid="0">
      <p:cViewPr varScale="1">
        <p:scale>
          <a:sx n="128" d="100"/>
          <a:sy n="128" d="100"/>
        </p:scale>
        <p:origin x="113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5EBA-DE81-4DC2-9194-B1A0EA3B32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59BD74-82DC-4876-951D-CFD6356EAA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B934E-211E-4580-B4A4-9DD4786A8330}"/>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5" name="Footer Placeholder 4">
            <a:extLst>
              <a:ext uri="{FF2B5EF4-FFF2-40B4-BE49-F238E27FC236}">
                <a16:creationId xmlns:a16="http://schemas.microsoft.com/office/drawing/2014/main" id="{C261993C-6D46-4596-81F7-9266B4609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AF25E4-5C1C-4441-9E74-D5B7B3B989AB}"/>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1774514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538B4-DC66-41EF-A826-F990748537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A7435F-97A3-4135-ACC2-04BF745834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4B9B45-ECBD-4CDD-B2F2-8556021A2F1E}"/>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5" name="Footer Placeholder 4">
            <a:extLst>
              <a:ext uri="{FF2B5EF4-FFF2-40B4-BE49-F238E27FC236}">
                <a16:creationId xmlns:a16="http://schemas.microsoft.com/office/drawing/2014/main" id="{9EB772C3-06CC-4CE6-8A62-821EB36824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0BB6E-4F35-49E2-8612-506D6E5552A2}"/>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209741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B8E6AB-1250-4184-BB24-6518D773E1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FB34B2-EADA-4222-91A6-DA1B89FDA7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C7A91-2D0B-4B93-A3B1-31A2287FD8FD}"/>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5" name="Footer Placeholder 4">
            <a:extLst>
              <a:ext uri="{FF2B5EF4-FFF2-40B4-BE49-F238E27FC236}">
                <a16:creationId xmlns:a16="http://schemas.microsoft.com/office/drawing/2014/main" id="{5856EA6E-608E-4794-B1CC-F052571B5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4BE105-C653-4C8E-A648-1F30A1876BD5}"/>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1181068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E013F-A3D6-4416-AD51-59A85F0066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7C8916-4551-4B27-A5B0-DE3445EA56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AE947-F155-47FB-BD2E-D22333B6A2F2}"/>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5" name="Footer Placeholder 4">
            <a:extLst>
              <a:ext uri="{FF2B5EF4-FFF2-40B4-BE49-F238E27FC236}">
                <a16:creationId xmlns:a16="http://schemas.microsoft.com/office/drawing/2014/main" id="{D9147BF2-C215-457B-9BCC-E34136553A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BEE7B-515A-4F94-9573-83DDD4C62471}"/>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2118172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2D26A-84DE-4C57-BE5F-422D4A485A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AECAAB-B686-4533-97F6-A4DB616C7F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B22110-AF3B-489C-8596-B9CF36D4D5C8}"/>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5" name="Footer Placeholder 4">
            <a:extLst>
              <a:ext uri="{FF2B5EF4-FFF2-40B4-BE49-F238E27FC236}">
                <a16:creationId xmlns:a16="http://schemas.microsoft.com/office/drawing/2014/main" id="{793E7875-4EDA-4277-9BC6-72D5CD3063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5352B-5ADE-4E13-9AD1-D3F8B25C601D}"/>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3284157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AE884-0888-4DD6-8953-FCD1CB0C8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526D28-D520-4D29-8568-CE1B2C6F05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C21994B-23F7-4D01-A897-38FA0BBA15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B52FEA-69BD-4E68-B38D-3546DE12C8FC}"/>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6" name="Footer Placeholder 5">
            <a:extLst>
              <a:ext uri="{FF2B5EF4-FFF2-40B4-BE49-F238E27FC236}">
                <a16:creationId xmlns:a16="http://schemas.microsoft.com/office/drawing/2014/main" id="{3ACD069E-F305-4DE1-83F6-F5BBFF82C6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BB284-2AAF-4F0D-B6A5-88146385A1DE}"/>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247394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F6E9E-45B7-42B5-A78F-458E11BA09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56E294-A3D4-451B-9F19-5D56699DA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3B7A94-0486-4C77-A9B8-BC11BEDDA4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CE4ACC-556F-4BC2-8157-043811E3D6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DC41A1-33DC-4DC7-8347-F6726624EB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5510D7-6F07-45A6-8C5E-356CC4192E13}"/>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8" name="Footer Placeholder 7">
            <a:extLst>
              <a:ext uri="{FF2B5EF4-FFF2-40B4-BE49-F238E27FC236}">
                <a16:creationId xmlns:a16="http://schemas.microsoft.com/office/drawing/2014/main" id="{FD5710A0-77DA-4EF5-B56D-DE6FA0EB24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C733CE-E940-4634-B5A7-B863C432CD12}"/>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66969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8919B-4975-4F33-B751-2EBB026B7B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11B54B-71E3-4E99-B7FA-1874B0996260}"/>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4" name="Footer Placeholder 3">
            <a:extLst>
              <a:ext uri="{FF2B5EF4-FFF2-40B4-BE49-F238E27FC236}">
                <a16:creationId xmlns:a16="http://schemas.microsoft.com/office/drawing/2014/main" id="{151062CD-62B9-47B7-B466-69CAFCFCA4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876EC2-110B-4EAB-8021-29BCF90B4482}"/>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20408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D42C7-C868-4922-862E-3FF0F4A8BDF6}"/>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3" name="Footer Placeholder 2">
            <a:extLst>
              <a:ext uri="{FF2B5EF4-FFF2-40B4-BE49-F238E27FC236}">
                <a16:creationId xmlns:a16="http://schemas.microsoft.com/office/drawing/2014/main" id="{0A5C5DD5-C6D9-47F7-9045-D3CD570D54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B4A216-E93C-48C7-9BB7-DF1659DD2857}"/>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398028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9D85-FB3D-485A-B11D-9650564A9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8A9165-BC98-41C8-BDAE-2684628AA8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B366E1-5A1A-4C1C-ACD5-C248F7EE6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198FB-2D89-4C6F-9184-6810D944D9CC}"/>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6" name="Footer Placeholder 5">
            <a:extLst>
              <a:ext uri="{FF2B5EF4-FFF2-40B4-BE49-F238E27FC236}">
                <a16:creationId xmlns:a16="http://schemas.microsoft.com/office/drawing/2014/main" id="{64352509-C4E0-4D8A-917F-FF9CFD861B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7459B3-CB76-4EB5-908D-EC1662E92352}"/>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4252198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AA857-8413-4FD5-956C-C3DDEA37C4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249A03-C067-4F67-A24D-17C8B82DE7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747333-BA8B-4136-B342-22C73C209E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3437D0-F6E4-44D3-8DB5-26604188AC70}"/>
              </a:ext>
            </a:extLst>
          </p:cNvPr>
          <p:cNvSpPr>
            <a:spLocks noGrp="1"/>
          </p:cNvSpPr>
          <p:nvPr>
            <p:ph type="dt" sz="half" idx="10"/>
          </p:nvPr>
        </p:nvSpPr>
        <p:spPr/>
        <p:txBody>
          <a:bodyPr/>
          <a:lstStyle/>
          <a:p>
            <a:fld id="{51F4A436-68F9-4A1B-A54F-EAB187819F41}" type="datetimeFigureOut">
              <a:rPr lang="en-US" smtClean="0"/>
              <a:t>1/16/24</a:t>
            </a:fld>
            <a:endParaRPr lang="en-US"/>
          </a:p>
        </p:txBody>
      </p:sp>
      <p:sp>
        <p:nvSpPr>
          <p:cNvPr id="6" name="Footer Placeholder 5">
            <a:extLst>
              <a:ext uri="{FF2B5EF4-FFF2-40B4-BE49-F238E27FC236}">
                <a16:creationId xmlns:a16="http://schemas.microsoft.com/office/drawing/2014/main" id="{0EE7EBF9-477D-48B7-93D7-AE076D8B5F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1877E-A749-41A0-B20E-EA71AC198EF2}"/>
              </a:ext>
            </a:extLst>
          </p:cNvPr>
          <p:cNvSpPr>
            <a:spLocks noGrp="1"/>
          </p:cNvSpPr>
          <p:nvPr>
            <p:ph type="sldNum" sz="quarter" idx="12"/>
          </p:nvPr>
        </p:nvSpPr>
        <p:spPr/>
        <p:txBody>
          <a:bodyPr/>
          <a:lstStyle/>
          <a:p>
            <a:fld id="{BD710146-602E-460F-906E-36954DB9630B}" type="slidenum">
              <a:rPr lang="en-US" smtClean="0"/>
              <a:t>‹#›</a:t>
            </a:fld>
            <a:endParaRPr lang="en-US"/>
          </a:p>
        </p:txBody>
      </p:sp>
    </p:spTree>
    <p:extLst>
      <p:ext uri="{BB962C8B-B14F-4D97-AF65-F5344CB8AC3E}">
        <p14:creationId xmlns:p14="http://schemas.microsoft.com/office/powerpoint/2010/main" val="108284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2EC35F-A66B-4D36-A9FC-F6755F1F51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1E41F2-F5AA-4817-808D-2EABB465BB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A65CF5-4C9B-4FD3-8832-F2318199D5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4A436-68F9-4A1B-A54F-EAB187819F41}" type="datetimeFigureOut">
              <a:rPr lang="en-US" smtClean="0"/>
              <a:t>1/16/24</a:t>
            </a:fld>
            <a:endParaRPr lang="en-US"/>
          </a:p>
        </p:txBody>
      </p:sp>
      <p:sp>
        <p:nvSpPr>
          <p:cNvPr id="5" name="Footer Placeholder 4">
            <a:extLst>
              <a:ext uri="{FF2B5EF4-FFF2-40B4-BE49-F238E27FC236}">
                <a16:creationId xmlns:a16="http://schemas.microsoft.com/office/drawing/2014/main" id="{E0709F84-4B75-45AE-AB52-F5E9D1E92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00E8DC-AAD9-4416-B024-6843C71BA7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10146-602E-460F-906E-36954DB9630B}" type="slidenum">
              <a:rPr lang="en-US" smtClean="0"/>
              <a:t>‹#›</a:t>
            </a:fld>
            <a:endParaRPr lang="en-US"/>
          </a:p>
        </p:txBody>
      </p:sp>
    </p:spTree>
    <p:extLst>
      <p:ext uri="{BB962C8B-B14F-4D97-AF65-F5344CB8AC3E}">
        <p14:creationId xmlns:p14="http://schemas.microsoft.com/office/powerpoint/2010/main" val="319353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A5C935A-FC7A-4B9A-9FCA-026E6C6C8502}"/>
              </a:ext>
            </a:extLst>
          </p:cNvPr>
          <p:cNvSpPr/>
          <p:nvPr/>
        </p:nvSpPr>
        <p:spPr>
          <a:xfrm>
            <a:off x="3876956" y="1193585"/>
            <a:ext cx="682095"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P</a:t>
            </a:r>
          </a:p>
          <a:p>
            <a:pPr algn="ctr"/>
            <a:r>
              <a:rPr lang="en-US" sz="1700" dirty="0"/>
              <a:t>R</a:t>
            </a:r>
          </a:p>
          <a:p>
            <a:pPr algn="ctr"/>
            <a:r>
              <a:rPr lang="en-US" sz="1700" dirty="0"/>
              <a:t>A</a:t>
            </a:r>
          </a:p>
          <a:p>
            <a:pPr algn="ctr"/>
            <a:r>
              <a:rPr lang="en-US" sz="1700" dirty="0"/>
              <a:t>Y</a:t>
            </a:r>
          </a:p>
          <a:p>
            <a:pPr algn="ctr"/>
            <a:r>
              <a:rPr lang="en-US" sz="1700" dirty="0"/>
              <a:t>E</a:t>
            </a:r>
          </a:p>
          <a:p>
            <a:pPr algn="ctr"/>
            <a:r>
              <a:rPr lang="en-US" sz="1700" dirty="0"/>
              <a:t>R</a:t>
            </a:r>
          </a:p>
        </p:txBody>
      </p:sp>
      <p:sp>
        <p:nvSpPr>
          <p:cNvPr id="12" name="Rectangle 11">
            <a:extLst>
              <a:ext uri="{FF2B5EF4-FFF2-40B4-BE49-F238E27FC236}">
                <a16:creationId xmlns:a16="http://schemas.microsoft.com/office/drawing/2014/main" id="{4B607713-5F06-4E27-9345-1B4E2CF2BE68}"/>
              </a:ext>
            </a:extLst>
          </p:cNvPr>
          <p:cNvSpPr/>
          <p:nvPr/>
        </p:nvSpPr>
        <p:spPr>
          <a:xfrm>
            <a:off x="3876956" y="4107635"/>
            <a:ext cx="682096"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t>
            </a:r>
          </a:p>
          <a:p>
            <a:pPr algn="ctr"/>
            <a:r>
              <a:rPr lang="en-US" dirty="0"/>
              <a:t>O</a:t>
            </a:r>
          </a:p>
          <a:p>
            <a:pPr algn="ctr"/>
            <a:r>
              <a:rPr lang="en-US" dirty="0"/>
              <a:t>R</a:t>
            </a:r>
          </a:p>
          <a:p>
            <a:pPr algn="ctr"/>
            <a:r>
              <a:rPr lang="en-US" dirty="0"/>
              <a:t>D</a:t>
            </a:r>
          </a:p>
        </p:txBody>
      </p:sp>
      <p:sp>
        <p:nvSpPr>
          <p:cNvPr id="13" name="Rectangle 12">
            <a:extLst>
              <a:ext uri="{FF2B5EF4-FFF2-40B4-BE49-F238E27FC236}">
                <a16:creationId xmlns:a16="http://schemas.microsoft.com/office/drawing/2014/main" id="{ACFA06EA-4A0B-414C-BD94-B7956B9F929E}"/>
              </a:ext>
            </a:extLst>
          </p:cNvPr>
          <p:cNvSpPr/>
          <p:nvPr/>
        </p:nvSpPr>
        <p:spPr>
          <a:xfrm>
            <a:off x="4760427" y="3325211"/>
            <a:ext cx="1842411" cy="599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WITNESSING</a:t>
            </a:r>
          </a:p>
        </p:txBody>
      </p:sp>
      <p:sp>
        <p:nvSpPr>
          <p:cNvPr id="14" name="Rectangle 13">
            <a:extLst>
              <a:ext uri="{FF2B5EF4-FFF2-40B4-BE49-F238E27FC236}">
                <a16:creationId xmlns:a16="http://schemas.microsoft.com/office/drawing/2014/main" id="{74863446-7150-4CC6-9A0A-1FD730B14A22}"/>
              </a:ext>
            </a:extLst>
          </p:cNvPr>
          <p:cNvSpPr/>
          <p:nvPr/>
        </p:nvSpPr>
        <p:spPr>
          <a:xfrm>
            <a:off x="1708721" y="3325211"/>
            <a:ext cx="1984663" cy="5675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FELLOWSHIP</a:t>
            </a:r>
          </a:p>
        </p:txBody>
      </p:sp>
      <p:sp>
        <p:nvSpPr>
          <p:cNvPr id="4" name="Oval 3">
            <a:extLst>
              <a:ext uri="{FF2B5EF4-FFF2-40B4-BE49-F238E27FC236}">
                <a16:creationId xmlns:a16="http://schemas.microsoft.com/office/drawing/2014/main" id="{53C34CBA-77BE-40F6-A43A-B410C0EC29A2}"/>
              </a:ext>
            </a:extLst>
          </p:cNvPr>
          <p:cNvSpPr/>
          <p:nvPr/>
        </p:nvSpPr>
        <p:spPr>
          <a:xfrm>
            <a:off x="3485207" y="2832300"/>
            <a:ext cx="1458310" cy="145831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Jesus Christ</a:t>
            </a:r>
          </a:p>
        </p:txBody>
      </p:sp>
      <p:sp>
        <p:nvSpPr>
          <p:cNvPr id="15" name="TextBox 14">
            <a:extLst>
              <a:ext uri="{FF2B5EF4-FFF2-40B4-BE49-F238E27FC236}">
                <a16:creationId xmlns:a16="http://schemas.microsoft.com/office/drawing/2014/main" id="{1752E004-9E4C-4C5E-B1B4-F79A4DAC3460}"/>
              </a:ext>
            </a:extLst>
          </p:cNvPr>
          <p:cNvSpPr txBox="1"/>
          <p:nvPr/>
        </p:nvSpPr>
        <p:spPr>
          <a:xfrm>
            <a:off x="6830238" y="159623"/>
            <a:ext cx="5365075" cy="646331"/>
          </a:xfrm>
          <a:prstGeom prst="rect">
            <a:avLst/>
          </a:prstGeom>
          <a:noFill/>
        </p:spPr>
        <p:txBody>
          <a:bodyPr wrap="square" rtlCol="0">
            <a:spAutoFit/>
          </a:bodyPr>
          <a:lstStyle/>
          <a:p>
            <a:pPr algn="ctr"/>
            <a:r>
              <a:rPr lang="en-US" sz="3600" dirty="0"/>
              <a:t>The Wheel Illustration</a:t>
            </a:r>
          </a:p>
        </p:txBody>
      </p:sp>
      <p:grpSp>
        <p:nvGrpSpPr>
          <p:cNvPr id="5" name="Group 4">
            <a:extLst>
              <a:ext uri="{FF2B5EF4-FFF2-40B4-BE49-F238E27FC236}">
                <a16:creationId xmlns:a16="http://schemas.microsoft.com/office/drawing/2014/main" id="{E7BBD2C7-3D43-1943-9035-4000DC9641CC}"/>
              </a:ext>
            </a:extLst>
          </p:cNvPr>
          <p:cNvGrpSpPr/>
          <p:nvPr/>
        </p:nvGrpSpPr>
        <p:grpSpPr>
          <a:xfrm>
            <a:off x="1403921" y="805954"/>
            <a:ext cx="5642264" cy="5452838"/>
            <a:chOff x="3113450" y="805954"/>
            <a:chExt cx="5642264" cy="5452838"/>
          </a:xfrm>
        </p:grpSpPr>
        <p:sp>
          <p:nvSpPr>
            <p:cNvPr id="7" name="Circle: Hollow 6">
              <a:extLst>
                <a:ext uri="{FF2B5EF4-FFF2-40B4-BE49-F238E27FC236}">
                  <a16:creationId xmlns:a16="http://schemas.microsoft.com/office/drawing/2014/main" id="{26C3A6CA-A249-42AD-9188-708434AC07F4}"/>
                </a:ext>
              </a:extLst>
            </p:cNvPr>
            <p:cNvSpPr/>
            <p:nvPr/>
          </p:nvSpPr>
          <p:spPr>
            <a:xfrm>
              <a:off x="3113450" y="805954"/>
              <a:ext cx="5642264" cy="5452838"/>
            </a:xfrm>
            <a:prstGeom prst="donut">
              <a:avLst>
                <a:gd name="adj" fmla="val 9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6969A218-BB49-AF4E-8A60-FAE08E53D4F1}"/>
                </a:ext>
              </a:extLst>
            </p:cNvPr>
            <p:cNvSpPr/>
            <p:nvPr/>
          </p:nvSpPr>
          <p:spPr>
            <a:xfrm>
              <a:off x="3523058" y="1193585"/>
              <a:ext cx="4826754" cy="3915714"/>
            </a:xfrm>
            <a:prstGeom prst="rect">
              <a:avLst/>
            </a:prstGeom>
            <a:noFill/>
          </p:spPr>
          <p:txBody>
            <a:bodyPr wrap="none" lIns="91440" tIns="45720" rIns="91440" bIns="45720">
              <a:prstTxWarp prst="textArchUp">
                <a:avLst>
                  <a:gd name="adj" fmla="val 10732615"/>
                </a:avLst>
              </a:prstTxWarp>
              <a:spAutoFit/>
            </a:bodyPr>
            <a:lstStyle/>
            <a:p>
              <a:pPr algn="ctr"/>
              <a:r>
                <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Obedient Christian in Action</a:t>
              </a:r>
            </a:p>
          </p:txBody>
        </p:sp>
      </p:grpSp>
    </p:spTree>
    <p:extLst>
      <p:ext uri="{BB962C8B-B14F-4D97-AF65-F5344CB8AC3E}">
        <p14:creationId xmlns:p14="http://schemas.microsoft.com/office/powerpoint/2010/main" val="250142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3C34CBA-77BE-40F6-A43A-B410C0EC29A2}"/>
              </a:ext>
            </a:extLst>
          </p:cNvPr>
          <p:cNvSpPr/>
          <p:nvPr/>
        </p:nvSpPr>
        <p:spPr>
          <a:xfrm>
            <a:off x="3485207" y="2832300"/>
            <a:ext cx="1458310" cy="145831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Jesus Christ</a:t>
            </a:r>
          </a:p>
        </p:txBody>
      </p:sp>
      <p:sp>
        <p:nvSpPr>
          <p:cNvPr id="15" name="TextBox 14">
            <a:extLst>
              <a:ext uri="{FF2B5EF4-FFF2-40B4-BE49-F238E27FC236}">
                <a16:creationId xmlns:a16="http://schemas.microsoft.com/office/drawing/2014/main" id="{1752E004-9E4C-4C5E-B1B4-F79A4DAC3460}"/>
              </a:ext>
            </a:extLst>
          </p:cNvPr>
          <p:cNvSpPr txBox="1"/>
          <p:nvPr/>
        </p:nvSpPr>
        <p:spPr>
          <a:xfrm>
            <a:off x="6830238" y="159623"/>
            <a:ext cx="5365075" cy="646331"/>
          </a:xfrm>
          <a:prstGeom prst="rect">
            <a:avLst/>
          </a:prstGeom>
          <a:noFill/>
        </p:spPr>
        <p:txBody>
          <a:bodyPr wrap="square" rtlCol="0">
            <a:spAutoFit/>
          </a:bodyPr>
          <a:lstStyle/>
          <a:p>
            <a:pPr algn="ctr"/>
            <a:r>
              <a:rPr lang="en-US" sz="3600" dirty="0"/>
              <a:t>The Wheel Illustration</a:t>
            </a:r>
          </a:p>
        </p:txBody>
      </p:sp>
      <p:sp>
        <p:nvSpPr>
          <p:cNvPr id="3" name="TextBox 2">
            <a:extLst>
              <a:ext uri="{FF2B5EF4-FFF2-40B4-BE49-F238E27FC236}">
                <a16:creationId xmlns:a16="http://schemas.microsoft.com/office/drawing/2014/main" id="{A00C6137-BF18-5949-9073-CB674187CCF7}"/>
              </a:ext>
            </a:extLst>
          </p:cNvPr>
          <p:cNvSpPr txBox="1"/>
          <p:nvPr/>
        </p:nvSpPr>
        <p:spPr>
          <a:xfrm>
            <a:off x="7243570" y="998460"/>
            <a:ext cx="4633691" cy="4093428"/>
          </a:xfrm>
          <a:prstGeom prst="rect">
            <a:avLst/>
          </a:prstGeom>
          <a:noFill/>
        </p:spPr>
        <p:txBody>
          <a:bodyPr wrap="square" rtlCol="0">
            <a:spAutoFit/>
          </a:bodyPr>
          <a:lstStyle/>
          <a:p>
            <a:r>
              <a:rPr lang="en-US" sz="2000" i="1" dirty="0"/>
              <a:t>Christ the Center</a:t>
            </a:r>
          </a:p>
          <a:p>
            <a:endParaRPr lang="en-US" sz="2000" dirty="0"/>
          </a:p>
          <a:p>
            <a:r>
              <a:rPr lang="en-US" sz="2000" dirty="0"/>
              <a:t>2 Corinthians 5:17 NASBS</a:t>
            </a:r>
          </a:p>
          <a:p>
            <a:r>
              <a:rPr lang="en-US" sz="2000" dirty="0"/>
              <a:t>[17] Therefore if anyone is in Christ, he is a new creature; the old things passed away; behold, new things have come.</a:t>
            </a:r>
          </a:p>
          <a:p>
            <a:endParaRPr lang="en-US" sz="2000" dirty="0"/>
          </a:p>
          <a:p>
            <a:r>
              <a:rPr lang="en-US" sz="2000" dirty="0"/>
              <a:t>Galatians 2:20 NASBS</a:t>
            </a:r>
          </a:p>
          <a:p>
            <a:r>
              <a:rPr lang="en-US" sz="2000" dirty="0"/>
              <a:t>[20] I have been crucified with Christ; and it is no longer I who live, but Christ lives in me; and the life which I now live in the flesh I live by faith in the Son of God, who loved me and gave Himself up for me.</a:t>
            </a:r>
          </a:p>
        </p:txBody>
      </p:sp>
    </p:spTree>
    <p:extLst>
      <p:ext uri="{BB962C8B-B14F-4D97-AF65-F5344CB8AC3E}">
        <p14:creationId xmlns:p14="http://schemas.microsoft.com/office/powerpoint/2010/main" val="240256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53C34CBA-77BE-40F6-A43A-B410C0EC29A2}"/>
              </a:ext>
            </a:extLst>
          </p:cNvPr>
          <p:cNvSpPr/>
          <p:nvPr/>
        </p:nvSpPr>
        <p:spPr>
          <a:xfrm>
            <a:off x="3485207" y="2832300"/>
            <a:ext cx="1458310" cy="145831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Jesus Christ</a:t>
            </a:r>
          </a:p>
        </p:txBody>
      </p:sp>
      <p:sp>
        <p:nvSpPr>
          <p:cNvPr id="15" name="TextBox 14">
            <a:extLst>
              <a:ext uri="{FF2B5EF4-FFF2-40B4-BE49-F238E27FC236}">
                <a16:creationId xmlns:a16="http://schemas.microsoft.com/office/drawing/2014/main" id="{1752E004-9E4C-4C5E-B1B4-F79A4DAC3460}"/>
              </a:ext>
            </a:extLst>
          </p:cNvPr>
          <p:cNvSpPr txBox="1"/>
          <p:nvPr/>
        </p:nvSpPr>
        <p:spPr>
          <a:xfrm>
            <a:off x="6830238" y="159623"/>
            <a:ext cx="5365075" cy="646331"/>
          </a:xfrm>
          <a:prstGeom prst="rect">
            <a:avLst/>
          </a:prstGeom>
          <a:noFill/>
        </p:spPr>
        <p:txBody>
          <a:bodyPr wrap="square" rtlCol="0">
            <a:spAutoFit/>
          </a:bodyPr>
          <a:lstStyle/>
          <a:p>
            <a:pPr algn="ctr"/>
            <a:r>
              <a:rPr lang="en-US" sz="3600" dirty="0"/>
              <a:t>The Wheel Illustration</a:t>
            </a:r>
          </a:p>
        </p:txBody>
      </p:sp>
      <p:grpSp>
        <p:nvGrpSpPr>
          <p:cNvPr id="5" name="Group 4">
            <a:extLst>
              <a:ext uri="{FF2B5EF4-FFF2-40B4-BE49-F238E27FC236}">
                <a16:creationId xmlns:a16="http://schemas.microsoft.com/office/drawing/2014/main" id="{E7BBD2C7-3D43-1943-9035-4000DC9641CC}"/>
              </a:ext>
            </a:extLst>
          </p:cNvPr>
          <p:cNvGrpSpPr/>
          <p:nvPr/>
        </p:nvGrpSpPr>
        <p:grpSpPr>
          <a:xfrm>
            <a:off x="1403921" y="805954"/>
            <a:ext cx="5642264" cy="5452838"/>
            <a:chOff x="3113450" y="805954"/>
            <a:chExt cx="5642264" cy="5452838"/>
          </a:xfrm>
        </p:grpSpPr>
        <p:sp>
          <p:nvSpPr>
            <p:cNvPr id="7" name="Circle: Hollow 6">
              <a:extLst>
                <a:ext uri="{FF2B5EF4-FFF2-40B4-BE49-F238E27FC236}">
                  <a16:creationId xmlns:a16="http://schemas.microsoft.com/office/drawing/2014/main" id="{26C3A6CA-A249-42AD-9188-708434AC07F4}"/>
                </a:ext>
              </a:extLst>
            </p:cNvPr>
            <p:cNvSpPr/>
            <p:nvPr/>
          </p:nvSpPr>
          <p:spPr>
            <a:xfrm>
              <a:off x="3113450" y="805954"/>
              <a:ext cx="5642264" cy="5452838"/>
            </a:xfrm>
            <a:prstGeom prst="donut">
              <a:avLst>
                <a:gd name="adj" fmla="val 9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6969A218-BB49-AF4E-8A60-FAE08E53D4F1}"/>
                </a:ext>
              </a:extLst>
            </p:cNvPr>
            <p:cNvSpPr/>
            <p:nvPr/>
          </p:nvSpPr>
          <p:spPr>
            <a:xfrm>
              <a:off x="3523058" y="1193585"/>
              <a:ext cx="4826754" cy="3915714"/>
            </a:xfrm>
            <a:prstGeom prst="rect">
              <a:avLst/>
            </a:prstGeom>
            <a:noFill/>
          </p:spPr>
          <p:txBody>
            <a:bodyPr wrap="none" lIns="91440" tIns="45720" rIns="91440" bIns="45720">
              <a:prstTxWarp prst="textArchUp">
                <a:avLst>
                  <a:gd name="adj" fmla="val 10732615"/>
                </a:avLst>
              </a:prstTxWarp>
              <a:spAutoFit/>
            </a:bodyPr>
            <a:lstStyle/>
            <a:p>
              <a:pPr algn="ctr"/>
              <a:r>
                <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Obedient Christian in Action</a:t>
              </a:r>
            </a:p>
          </p:txBody>
        </p:sp>
      </p:grpSp>
      <p:sp>
        <p:nvSpPr>
          <p:cNvPr id="18" name="TextBox 17">
            <a:extLst>
              <a:ext uri="{FF2B5EF4-FFF2-40B4-BE49-F238E27FC236}">
                <a16:creationId xmlns:a16="http://schemas.microsoft.com/office/drawing/2014/main" id="{A66E1803-2815-2B4C-8AB1-9A9F0B8B52E7}"/>
              </a:ext>
            </a:extLst>
          </p:cNvPr>
          <p:cNvSpPr txBox="1"/>
          <p:nvPr/>
        </p:nvSpPr>
        <p:spPr>
          <a:xfrm>
            <a:off x="7243570" y="998460"/>
            <a:ext cx="4633691" cy="4801314"/>
          </a:xfrm>
          <a:prstGeom prst="rect">
            <a:avLst/>
          </a:prstGeom>
          <a:noFill/>
        </p:spPr>
        <p:txBody>
          <a:bodyPr wrap="square" rtlCol="0">
            <a:spAutoFit/>
          </a:bodyPr>
          <a:lstStyle/>
          <a:p>
            <a:r>
              <a:rPr lang="en-US" i="1" dirty="0"/>
              <a:t>Obedience to Christ</a:t>
            </a:r>
          </a:p>
          <a:p>
            <a:endParaRPr lang="en-US" dirty="0"/>
          </a:p>
          <a:p>
            <a:r>
              <a:rPr lang="en-US" dirty="0"/>
              <a:t>Romans 12:1-2 NASBS</a:t>
            </a:r>
          </a:p>
          <a:p>
            <a:r>
              <a:rPr lang="en-US" dirty="0"/>
              <a:t>[1] 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a:t>
            </a:r>
          </a:p>
          <a:p>
            <a:endParaRPr lang="en-US" dirty="0"/>
          </a:p>
          <a:p>
            <a:r>
              <a:rPr lang="en-US" dirty="0"/>
              <a:t>John 14:21 NASBS</a:t>
            </a:r>
          </a:p>
          <a:p>
            <a:r>
              <a:rPr lang="en-US" dirty="0"/>
              <a:t>[21] He who has My commandments and keeps them is the one who loves Me; and he who loves Me will be loved by My Father, and I will love him and will disclose Myself to him."</a:t>
            </a:r>
          </a:p>
        </p:txBody>
      </p:sp>
    </p:spTree>
    <p:extLst>
      <p:ext uri="{BB962C8B-B14F-4D97-AF65-F5344CB8AC3E}">
        <p14:creationId xmlns:p14="http://schemas.microsoft.com/office/powerpoint/2010/main" val="1073592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B607713-5F06-4E27-9345-1B4E2CF2BE68}"/>
              </a:ext>
            </a:extLst>
          </p:cNvPr>
          <p:cNvSpPr/>
          <p:nvPr/>
        </p:nvSpPr>
        <p:spPr>
          <a:xfrm>
            <a:off x="3876956" y="4107635"/>
            <a:ext cx="682096"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t>
            </a:r>
          </a:p>
          <a:p>
            <a:pPr algn="ctr"/>
            <a:r>
              <a:rPr lang="en-US" dirty="0"/>
              <a:t>O</a:t>
            </a:r>
          </a:p>
          <a:p>
            <a:pPr algn="ctr"/>
            <a:r>
              <a:rPr lang="en-US" dirty="0"/>
              <a:t>R</a:t>
            </a:r>
          </a:p>
          <a:p>
            <a:pPr algn="ctr"/>
            <a:r>
              <a:rPr lang="en-US" dirty="0"/>
              <a:t>D</a:t>
            </a:r>
          </a:p>
        </p:txBody>
      </p:sp>
      <p:sp>
        <p:nvSpPr>
          <p:cNvPr id="4" name="Oval 3">
            <a:extLst>
              <a:ext uri="{FF2B5EF4-FFF2-40B4-BE49-F238E27FC236}">
                <a16:creationId xmlns:a16="http://schemas.microsoft.com/office/drawing/2014/main" id="{53C34CBA-77BE-40F6-A43A-B410C0EC29A2}"/>
              </a:ext>
            </a:extLst>
          </p:cNvPr>
          <p:cNvSpPr/>
          <p:nvPr/>
        </p:nvSpPr>
        <p:spPr>
          <a:xfrm>
            <a:off x="3485207" y="2832300"/>
            <a:ext cx="1458310" cy="145831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Jesus Christ</a:t>
            </a:r>
          </a:p>
        </p:txBody>
      </p:sp>
      <p:sp>
        <p:nvSpPr>
          <p:cNvPr id="15" name="TextBox 14">
            <a:extLst>
              <a:ext uri="{FF2B5EF4-FFF2-40B4-BE49-F238E27FC236}">
                <a16:creationId xmlns:a16="http://schemas.microsoft.com/office/drawing/2014/main" id="{1752E004-9E4C-4C5E-B1B4-F79A4DAC3460}"/>
              </a:ext>
            </a:extLst>
          </p:cNvPr>
          <p:cNvSpPr txBox="1"/>
          <p:nvPr/>
        </p:nvSpPr>
        <p:spPr>
          <a:xfrm>
            <a:off x="6830238" y="159623"/>
            <a:ext cx="5365075" cy="646331"/>
          </a:xfrm>
          <a:prstGeom prst="rect">
            <a:avLst/>
          </a:prstGeom>
          <a:noFill/>
        </p:spPr>
        <p:txBody>
          <a:bodyPr wrap="square" rtlCol="0">
            <a:spAutoFit/>
          </a:bodyPr>
          <a:lstStyle/>
          <a:p>
            <a:pPr algn="ctr"/>
            <a:r>
              <a:rPr lang="en-US" sz="3600" dirty="0"/>
              <a:t>The Wheel Illustration</a:t>
            </a:r>
          </a:p>
        </p:txBody>
      </p:sp>
      <p:grpSp>
        <p:nvGrpSpPr>
          <p:cNvPr id="5" name="Group 4">
            <a:extLst>
              <a:ext uri="{FF2B5EF4-FFF2-40B4-BE49-F238E27FC236}">
                <a16:creationId xmlns:a16="http://schemas.microsoft.com/office/drawing/2014/main" id="{E7BBD2C7-3D43-1943-9035-4000DC9641CC}"/>
              </a:ext>
            </a:extLst>
          </p:cNvPr>
          <p:cNvGrpSpPr/>
          <p:nvPr/>
        </p:nvGrpSpPr>
        <p:grpSpPr>
          <a:xfrm>
            <a:off x="1403921" y="805954"/>
            <a:ext cx="5642264" cy="5452838"/>
            <a:chOff x="3113450" y="805954"/>
            <a:chExt cx="5642264" cy="5452838"/>
          </a:xfrm>
        </p:grpSpPr>
        <p:sp>
          <p:nvSpPr>
            <p:cNvPr id="7" name="Circle: Hollow 6">
              <a:extLst>
                <a:ext uri="{FF2B5EF4-FFF2-40B4-BE49-F238E27FC236}">
                  <a16:creationId xmlns:a16="http://schemas.microsoft.com/office/drawing/2014/main" id="{26C3A6CA-A249-42AD-9188-708434AC07F4}"/>
                </a:ext>
              </a:extLst>
            </p:cNvPr>
            <p:cNvSpPr/>
            <p:nvPr/>
          </p:nvSpPr>
          <p:spPr>
            <a:xfrm>
              <a:off x="3113450" y="805954"/>
              <a:ext cx="5642264" cy="5452838"/>
            </a:xfrm>
            <a:prstGeom prst="donut">
              <a:avLst>
                <a:gd name="adj" fmla="val 9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6969A218-BB49-AF4E-8A60-FAE08E53D4F1}"/>
                </a:ext>
              </a:extLst>
            </p:cNvPr>
            <p:cNvSpPr/>
            <p:nvPr/>
          </p:nvSpPr>
          <p:spPr>
            <a:xfrm>
              <a:off x="3523058" y="1193585"/>
              <a:ext cx="4826754" cy="3915714"/>
            </a:xfrm>
            <a:prstGeom prst="rect">
              <a:avLst/>
            </a:prstGeom>
            <a:noFill/>
          </p:spPr>
          <p:txBody>
            <a:bodyPr wrap="none" lIns="91440" tIns="45720" rIns="91440" bIns="45720">
              <a:prstTxWarp prst="textArchUp">
                <a:avLst>
                  <a:gd name="adj" fmla="val 10732615"/>
                </a:avLst>
              </a:prstTxWarp>
              <a:spAutoFit/>
            </a:bodyPr>
            <a:lstStyle/>
            <a:p>
              <a:pPr algn="ctr"/>
              <a:r>
                <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Obedient Christian in Action</a:t>
              </a:r>
            </a:p>
          </p:txBody>
        </p:sp>
      </p:grpSp>
      <p:sp>
        <p:nvSpPr>
          <p:cNvPr id="18" name="TextBox 17">
            <a:extLst>
              <a:ext uri="{FF2B5EF4-FFF2-40B4-BE49-F238E27FC236}">
                <a16:creationId xmlns:a16="http://schemas.microsoft.com/office/drawing/2014/main" id="{A66E1803-2815-2B4C-8AB1-9A9F0B8B52E7}"/>
              </a:ext>
            </a:extLst>
          </p:cNvPr>
          <p:cNvSpPr txBox="1"/>
          <p:nvPr/>
        </p:nvSpPr>
        <p:spPr>
          <a:xfrm>
            <a:off x="7243570" y="998460"/>
            <a:ext cx="4633691" cy="5324535"/>
          </a:xfrm>
          <a:prstGeom prst="rect">
            <a:avLst/>
          </a:prstGeom>
          <a:noFill/>
        </p:spPr>
        <p:txBody>
          <a:bodyPr wrap="square" rtlCol="0">
            <a:spAutoFit/>
          </a:bodyPr>
          <a:lstStyle/>
          <a:p>
            <a:r>
              <a:rPr lang="en-US" sz="2000" i="1" dirty="0"/>
              <a:t>The Word</a:t>
            </a:r>
          </a:p>
          <a:p>
            <a:endParaRPr lang="en-US" sz="2000" dirty="0"/>
          </a:p>
          <a:p>
            <a:r>
              <a:rPr lang="en-US" sz="2000" dirty="0"/>
              <a:t>2 Timothy 3:16-17 NASBS</a:t>
            </a:r>
          </a:p>
          <a:p>
            <a:r>
              <a:rPr lang="en-US" sz="2000" dirty="0"/>
              <a:t>[16] All Scripture is inspired by God and profitable for teaching, for reproof, for correction, for training in righteousness; [17] so that the man of God may be adequate, equipped for every good work.</a:t>
            </a:r>
          </a:p>
          <a:p>
            <a:endParaRPr lang="en-US" sz="2000" dirty="0"/>
          </a:p>
          <a:p>
            <a:r>
              <a:rPr lang="en-US" sz="2000" dirty="0"/>
              <a:t>Joshua 1:8 NASBS</a:t>
            </a:r>
          </a:p>
          <a:p>
            <a:r>
              <a:rPr lang="en-US" sz="2000" dirty="0"/>
              <a:t>[8] This book of the law shall not depart from your mouth, but you shall meditate on it day and night, so that you may be careful to do according to all that is written in it; for then you will make your way prosperous, and then you will have success.</a:t>
            </a:r>
          </a:p>
        </p:txBody>
      </p:sp>
    </p:spTree>
    <p:extLst>
      <p:ext uri="{BB962C8B-B14F-4D97-AF65-F5344CB8AC3E}">
        <p14:creationId xmlns:p14="http://schemas.microsoft.com/office/powerpoint/2010/main" val="405732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A5C935A-FC7A-4B9A-9FCA-026E6C6C8502}"/>
              </a:ext>
            </a:extLst>
          </p:cNvPr>
          <p:cNvSpPr/>
          <p:nvPr/>
        </p:nvSpPr>
        <p:spPr>
          <a:xfrm>
            <a:off x="3876956" y="1193585"/>
            <a:ext cx="682095"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P</a:t>
            </a:r>
          </a:p>
          <a:p>
            <a:pPr algn="ctr"/>
            <a:r>
              <a:rPr lang="en-US" sz="1700" dirty="0"/>
              <a:t>R</a:t>
            </a:r>
          </a:p>
          <a:p>
            <a:pPr algn="ctr"/>
            <a:r>
              <a:rPr lang="en-US" sz="1700" dirty="0"/>
              <a:t>A</a:t>
            </a:r>
          </a:p>
          <a:p>
            <a:pPr algn="ctr"/>
            <a:r>
              <a:rPr lang="en-US" sz="1700" dirty="0"/>
              <a:t>Y</a:t>
            </a:r>
          </a:p>
          <a:p>
            <a:pPr algn="ctr"/>
            <a:r>
              <a:rPr lang="en-US" sz="1700" dirty="0"/>
              <a:t>E</a:t>
            </a:r>
          </a:p>
          <a:p>
            <a:pPr algn="ctr"/>
            <a:r>
              <a:rPr lang="en-US" sz="1700" dirty="0"/>
              <a:t>R</a:t>
            </a:r>
          </a:p>
        </p:txBody>
      </p:sp>
      <p:sp>
        <p:nvSpPr>
          <p:cNvPr id="12" name="Rectangle 11">
            <a:extLst>
              <a:ext uri="{FF2B5EF4-FFF2-40B4-BE49-F238E27FC236}">
                <a16:creationId xmlns:a16="http://schemas.microsoft.com/office/drawing/2014/main" id="{4B607713-5F06-4E27-9345-1B4E2CF2BE68}"/>
              </a:ext>
            </a:extLst>
          </p:cNvPr>
          <p:cNvSpPr/>
          <p:nvPr/>
        </p:nvSpPr>
        <p:spPr>
          <a:xfrm>
            <a:off x="3876956" y="4107635"/>
            <a:ext cx="682096"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t>
            </a:r>
          </a:p>
          <a:p>
            <a:pPr algn="ctr"/>
            <a:r>
              <a:rPr lang="en-US" dirty="0"/>
              <a:t>O</a:t>
            </a:r>
          </a:p>
          <a:p>
            <a:pPr algn="ctr"/>
            <a:r>
              <a:rPr lang="en-US" dirty="0"/>
              <a:t>R</a:t>
            </a:r>
          </a:p>
          <a:p>
            <a:pPr algn="ctr"/>
            <a:r>
              <a:rPr lang="en-US" dirty="0"/>
              <a:t>D</a:t>
            </a:r>
          </a:p>
        </p:txBody>
      </p:sp>
      <p:sp>
        <p:nvSpPr>
          <p:cNvPr id="4" name="Oval 3">
            <a:extLst>
              <a:ext uri="{FF2B5EF4-FFF2-40B4-BE49-F238E27FC236}">
                <a16:creationId xmlns:a16="http://schemas.microsoft.com/office/drawing/2014/main" id="{53C34CBA-77BE-40F6-A43A-B410C0EC29A2}"/>
              </a:ext>
            </a:extLst>
          </p:cNvPr>
          <p:cNvSpPr/>
          <p:nvPr/>
        </p:nvSpPr>
        <p:spPr>
          <a:xfrm>
            <a:off x="3485207" y="2832300"/>
            <a:ext cx="1458310" cy="145831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Jesus Christ</a:t>
            </a:r>
          </a:p>
        </p:txBody>
      </p:sp>
      <p:sp>
        <p:nvSpPr>
          <p:cNvPr id="15" name="TextBox 14">
            <a:extLst>
              <a:ext uri="{FF2B5EF4-FFF2-40B4-BE49-F238E27FC236}">
                <a16:creationId xmlns:a16="http://schemas.microsoft.com/office/drawing/2014/main" id="{1752E004-9E4C-4C5E-B1B4-F79A4DAC3460}"/>
              </a:ext>
            </a:extLst>
          </p:cNvPr>
          <p:cNvSpPr txBox="1"/>
          <p:nvPr/>
        </p:nvSpPr>
        <p:spPr>
          <a:xfrm>
            <a:off x="6830238" y="159623"/>
            <a:ext cx="5365075" cy="646331"/>
          </a:xfrm>
          <a:prstGeom prst="rect">
            <a:avLst/>
          </a:prstGeom>
          <a:noFill/>
        </p:spPr>
        <p:txBody>
          <a:bodyPr wrap="square" rtlCol="0">
            <a:spAutoFit/>
          </a:bodyPr>
          <a:lstStyle/>
          <a:p>
            <a:pPr algn="ctr"/>
            <a:r>
              <a:rPr lang="en-US" sz="3600" dirty="0"/>
              <a:t>The Wheel Illustration</a:t>
            </a:r>
          </a:p>
        </p:txBody>
      </p:sp>
      <p:grpSp>
        <p:nvGrpSpPr>
          <p:cNvPr id="5" name="Group 4">
            <a:extLst>
              <a:ext uri="{FF2B5EF4-FFF2-40B4-BE49-F238E27FC236}">
                <a16:creationId xmlns:a16="http://schemas.microsoft.com/office/drawing/2014/main" id="{E7BBD2C7-3D43-1943-9035-4000DC9641CC}"/>
              </a:ext>
            </a:extLst>
          </p:cNvPr>
          <p:cNvGrpSpPr/>
          <p:nvPr/>
        </p:nvGrpSpPr>
        <p:grpSpPr>
          <a:xfrm>
            <a:off x="1403921" y="805954"/>
            <a:ext cx="5642264" cy="5452838"/>
            <a:chOff x="3113450" y="805954"/>
            <a:chExt cx="5642264" cy="5452838"/>
          </a:xfrm>
        </p:grpSpPr>
        <p:sp>
          <p:nvSpPr>
            <p:cNvPr id="7" name="Circle: Hollow 6">
              <a:extLst>
                <a:ext uri="{FF2B5EF4-FFF2-40B4-BE49-F238E27FC236}">
                  <a16:creationId xmlns:a16="http://schemas.microsoft.com/office/drawing/2014/main" id="{26C3A6CA-A249-42AD-9188-708434AC07F4}"/>
                </a:ext>
              </a:extLst>
            </p:cNvPr>
            <p:cNvSpPr/>
            <p:nvPr/>
          </p:nvSpPr>
          <p:spPr>
            <a:xfrm>
              <a:off x="3113450" y="805954"/>
              <a:ext cx="5642264" cy="5452838"/>
            </a:xfrm>
            <a:prstGeom prst="donut">
              <a:avLst>
                <a:gd name="adj" fmla="val 9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6969A218-BB49-AF4E-8A60-FAE08E53D4F1}"/>
                </a:ext>
              </a:extLst>
            </p:cNvPr>
            <p:cNvSpPr/>
            <p:nvPr/>
          </p:nvSpPr>
          <p:spPr>
            <a:xfrm>
              <a:off x="3523058" y="1193585"/>
              <a:ext cx="4826754" cy="3915714"/>
            </a:xfrm>
            <a:prstGeom prst="rect">
              <a:avLst/>
            </a:prstGeom>
            <a:noFill/>
          </p:spPr>
          <p:txBody>
            <a:bodyPr wrap="none" lIns="91440" tIns="45720" rIns="91440" bIns="45720">
              <a:prstTxWarp prst="textArchUp">
                <a:avLst>
                  <a:gd name="adj" fmla="val 10732615"/>
                </a:avLst>
              </a:prstTxWarp>
              <a:spAutoFit/>
            </a:bodyPr>
            <a:lstStyle/>
            <a:p>
              <a:pPr algn="ctr"/>
              <a:r>
                <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Obedient Christian in Action</a:t>
              </a:r>
            </a:p>
          </p:txBody>
        </p:sp>
      </p:grpSp>
      <p:sp>
        <p:nvSpPr>
          <p:cNvPr id="18" name="TextBox 17">
            <a:extLst>
              <a:ext uri="{FF2B5EF4-FFF2-40B4-BE49-F238E27FC236}">
                <a16:creationId xmlns:a16="http://schemas.microsoft.com/office/drawing/2014/main" id="{A66E1803-2815-2B4C-8AB1-9A9F0B8B52E7}"/>
              </a:ext>
            </a:extLst>
          </p:cNvPr>
          <p:cNvSpPr txBox="1"/>
          <p:nvPr/>
        </p:nvSpPr>
        <p:spPr>
          <a:xfrm>
            <a:off x="7243570" y="998460"/>
            <a:ext cx="4633691" cy="4708981"/>
          </a:xfrm>
          <a:prstGeom prst="rect">
            <a:avLst/>
          </a:prstGeom>
          <a:noFill/>
        </p:spPr>
        <p:txBody>
          <a:bodyPr wrap="square" rtlCol="0">
            <a:spAutoFit/>
          </a:bodyPr>
          <a:lstStyle/>
          <a:p>
            <a:r>
              <a:rPr lang="en-US" sz="2000" i="1" dirty="0"/>
              <a:t>Prayer</a:t>
            </a:r>
          </a:p>
          <a:p>
            <a:endParaRPr lang="en-US" sz="2000" dirty="0"/>
          </a:p>
          <a:p>
            <a:r>
              <a:rPr lang="en-US" sz="2000" dirty="0"/>
              <a:t>John 15:7 NASBS</a:t>
            </a:r>
          </a:p>
          <a:p>
            <a:r>
              <a:rPr lang="en-US" sz="2000" dirty="0"/>
              <a:t>[7] If you abide in Me, and My words abide in you, ask whatever you wish, and it will be done for you.</a:t>
            </a:r>
          </a:p>
          <a:p>
            <a:endParaRPr lang="en-US" sz="2000" dirty="0"/>
          </a:p>
          <a:p>
            <a:r>
              <a:rPr lang="en-US" sz="2000" dirty="0"/>
              <a:t>Philippians 4:6-7 NASBS</a:t>
            </a:r>
          </a:p>
          <a:p>
            <a:r>
              <a:rPr lang="en-US" sz="2000" dirty="0"/>
              <a:t>[6] Be anxious for nothing, but in everything by prayer and supplication with thanksgiving let your requests be made known to God. [7] And the peace of God, which surpasses all comprehension, will guard your hearts and your minds in Christ Jesus.</a:t>
            </a:r>
          </a:p>
        </p:txBody>
      </p:sp>
    </p:spTree>
    <p:extLst>
      <p:ext uri="{BB962C8B-B14F-4D97-AF65-F5344CB8AC3E}">
        <p14:creationId xmlns:p14="http://schemas.microsoft.com/office/powerpoint/2010/main" val="275844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A5C935A-FC7A-4B9A-9FCA-026E6C6C8502}"/>
              </a:ext>
            </a:extLst>
          </p:cNvPr>
          <p:cNvSpPr/>
          <p:nvPr/>
        </p:nvSpPr>
        <p:spPr>
          <a:xfrm>
            <a:off x="3876956" y="1193585"/>
            <a:ext cx="682095"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P</a:t>
            </a:r>
          </a:p>
          <a:p>
            <a:pPr algn="ctr"/>
            <a:r>
              <a:rPr lang="en-US" sz="1700" dirty="0"/>
              <a:t>R</a:t>
            </a:r>
          </a:p>
          <a:p>
            <a:pPr algn="ctr"/>
            <a:r>
              <a:rPr lang="en-US" sz="1700" dirty="0"/>
              <a:t>A</a:t>
            </a:r>
          </a:p>
          <a:p>
            <a:pPr algn="ctr"/>
            <a:r>
              <a:rPr lang="en-US" sz="1700" dirty="0"/>
              <a:t>Y</a:t>
            </a:r>
          </a:p>
          <a:p>
            <a:pPr algn="ctr"/>
            <a:r>
              <a:rPr lang="en-US" sz="1700" dirty="0"/>
              <a:t>E</a:t>
            </a:r>
          </a:p>
          <a:p>
            <a:pPr algn="ctr"/>
            <a:r>
              <a:rPr lang="en-US" sz="1700" dirty="0"/>
              <a:t>R</a:t>
            </a:r>
          </a:p>
        </p:txBody>
      </p:sp>
      <p:sp>
        <p:nvSpPr>
          <p:cNvPr id="12" name="Rectangle 11">
            <a:extLst>
              <a:ext uri="{FF2B5EF4-FFF2-40B4-BE49-F238E27FC236}">
                <a16:creationId xmlns:a16="http://schemas.microsoft.com/office/drawing/2014/main" id="{4B607713-5F06-4E27-9345-1B4E2CF2BE68}"/>
              </a:ext>
            </a:extLst>
          </p:cNvPr>
          <p:cNvSpPr/>
          <p:nvPr/>
        </p:nvSpPr>
        <p:spPr>
          <a:xfrm>
            <a:off x="3876956" y="4107635"/>
            <a:ext cx="682096"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t>
            </a:r>
          </a:p>
          <a:p>
            <a:pPr algn="ctr"/>
            <a:r>
              <a:rPr lang="en-US" dirty="0"/>
              <a:t>O</a:t>
            </a:r>
          </a:p>
          <a:p>
            <a:pPr algn="ctr"/>
            <a:r>
              <a:rPr lang="en-US" dirty="0"/>
              <a:t>R</a:t>
            </a:r>
          </a:p>
          <a:p>
            <a:pPr algn="ctr"/>
            <a:r>
              <a:rPr lang="en-US" dirty="0"/>
              <a:t>D</a:t>
            </a:r>
          </a:p>
        </p:txBody>
      </p:sp>
      <p:sp>
        <p:nvSpPr>
          <p:cNvPr id="14" name="Rectangle 13">
            <a:extLst>
              <a:ext uri="{FF2B5EF4-FFF2-40B4-BE49-F238E27FC236}">
                <a16:creationId xmlns:a16="http://schemas.microsoft.com/office/drawing/2014/main" id="{74863446-7150-4CC6-9A0A-1FD730B14A22}"/>
              </a:ext>
            </a:extLst>
          </p:cNvPr>
          <p:cNvSpPr/>
          <p:nvPr/>
        </p:nvSpPr>
        <p:spPr>
          <a:xfrm>
            <a:off x="1708721" y="3325211"/>
            <a:ext cx="1984663" cy="5675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FELLOWSHIP</a:t>
            </a:r>
          </a:p>
        </p:txBody>
      </p:sp>
      <p:sp>
        <p:nvSpPr>
          <p:cNvPr id="4" name="Oval 3">
            <a:extLst>
              <a:ext uri="{FF2B5EF4-FFF2-40B4-BE49-F238E27FC236}">
                <a16:creationId xmlns:a16="http://schemas.microsoft.com/office/drawing/2014/main" id="{53C34CBA-77BE-40F6-A43A-B410C0EC29A2}"/>
              </a:ext>
            </a:extLst>
          </p:cNvPr>
          <p:cNvSpPr/>
          <p:nvPr/>
        </p:nvSpPr>
        <p:spPr>
          <a:xfrm>
            <a:off x="3485207" y="2832300"/>
            <a:ext cx="1458310" cy="145831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Jesus Christ</a:t>
            </a:r>
          </a:p>
        </p:txBody>
      </p:sp>
      <p:sp>
        <p:nvSpPr>
          <p:cNvPr id="15" name="TextBox 14">
            <a:extLst>
              <a:ext uri="{FF2B5EF4-FFF2-40B4-BE49-F238E27FC236}">
                <a16:creationId xmlns:a16="http://schemas.microsoft.com/office/drawing/2014/main" id="{1752E004-9E4C-4C5E-B1B4-F79A4DAC3460}"/>
              </a:ext>
            </a:extLst>
          </p:cNvPr>
          <p:cNvSpPr txBox="1"/>
          <p:nvPr/>
        </p:nvSpPr>
        <p:spPr>
          <a:xfrm>
            <a:off x="6830238" y="159623"/>
            <a:ext cx="5365075" cy="646331"/>
          </a:xfrm>
          <a:prstGeom prst="rect">
            <a:avLst/>
          </a:prstGeom>
          <a:noFill/>
        </p:spPr>
        <p:txBody>
          <a:bodyPr wrap="square" rtlCol="0">
            <a:spAutoFit/>
          </a:bodyPr>
          <a:lstStyle/>
          <a:p>
            <a:pPr algn="ctr"/>
            <a:r>
              <a:rPr lang="en-US" sz="3600" dirty="0"/>
              <a:t>The Wheel Illustration</a:t>
            </a:r>
          </a:p>
        </p:txBody>
      </p:sp>
      <p:grpSp>
        <p:nvGrpSpPr>
          <p:cNvPr id="5" name="Group 4">
            <a:extLst>
              <a:ext uri="{FF2B5EF4-FFF2-40B4-BE49-F238E27FC236}">
                <a16:creationId xmlns:a16="http://schemas.microsoft.com/office/drawing/2014/main" id="{E7BBD2C7-3D43-1943-9035-4000DC9641CC}"/>
              </a:ext>
            </a:extLst>
          </p:cNvPr>
          <p:cNvGrpSpPr/>
          <p:nvPr/>
        </p:nvGrpSpPr>
        <p:grpSpPr>
          <a:xfrm>
            <a:off x="1403921" y="805954"/>
            <a:ext cx="5642264" cy="5452838"/>
            <a:chOff x="3113450" y="805954"/>
            <a:chExt cx="5642264" cy="5452838"/>
          </a:xfrm>
        </p:grpSpPr>
        <p:sp>
          <p:nvSpPr>
            <p:cNvPr id="7" name="Circle: Hollow 6">
              <a:extLst>
                <a:ext uri="{FF2B5EF4-FFF2-40B4-BE49-F238E27FC236}">
                  <a16:creationId xmlns:a16="http://schemas.microsoft.com/office/drawing/2014/main" id="{26C3A6CA-A249-42AD-9188-708434AC07F4}"/>
                </a:ext>
              </a:extLst>
            </p:cNvPr>
            <p:cNvSpPr/>
            <p:nvPr/>
          </p:nvSpPr>
          <p:spPr>
            <a:xfrm>
              <a:off x="3113450" y="805954"/>
              <a:ext cx="5642264" cy="5452838"/>
            </a:xfrm>
            <a:prstGeom prst="donut">
              <a:avLst>
                <a:gd name="adj" fmla="val 9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6969A218-BB49-AF4E-8A60-FAE08E53D4F1}"/>
                </a:ext>
              </a:extLst>
            </p:cNvPr>
            <p:cNvSpPr/>
            <p:nvPr/>
          </p:nvSpPr>
          <p:spPr>
            <a:xfrm>
              <a:off x="3523058" y="1193585"/>
              <a:ext cx="4826754" cy="3915714"/>
            </a:xfrm>
            <a:prstGeom prst="rect">
              <a:avLst/>
            </a:prstGeom>
            <a:noFill/>
          </p:spPr>
          <p:txBody>
            <a:bodyPr wrap="none" lIns="91440" tIns="45720" rIns="91440" bIns="45720">
              <a:prstTxWarp prst="textArchUp">
                <a:avLst>
                  <a:gd name="adj" fmla="val 10732615"/>
                </a:avLst>
              </a:prstTxWarp>
              <a:spAutoFit/>
            </a:bodyPr>
            <a:lstStyle/>
            <a:p>
              <a:pPr algn="ctr"/>
              <a:r>
                <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Obedient Christian in Action</a:t>
              </a:r>
            </a:p>
          </p:txBody>
        </p:sp>
      </p:grpSp>
      <p:sp>
        <p:nvSpPr>
          <p:cNvPr id="18" name="TextBox 17">
            <a:extLst>
              <a:ext uri="{FF2B5EF4-FFF2-40B4-BE49-F238E27FC236}">
                <a16:creationId xmlns:a16="http://schemas.microsoft.com/office/drawing/2014/main" id="{A66E1803-2815-2B4C-8AB1-9A9F0B8B52E7}"/>
              </a:ext>
            </a:extLst>
          </p:cNvPr>
          <p:cNvSpPr txBox="1"/>
          <p:nvPr/>
        </p:nvSpPr>
        <p:spPr>
          <a:xfrm>
            <a:off x="7243570" y="998460"/>
            <a:ext cx="4633691" cy="5016758"/>
          </a:xfrm>
          <a:prstGeom prst="rect">
            <a:avLst/>
          </a:prstGeom>
          <a:noFill/>
        </p:spPr>
        <p:txBody>
          <a:bodyPr wrap="square" rtlCol="0">
            <a:spAutoFit/>
          </a:bodyPr>
          <a:lstStyle/>
          <a:p>
            <a:r>
              <a:rPr lang="en-US" sz="2000" i="1" dirty="0"/>
              <a:t>Fellowship</a:t>
            </a:r>
          </a:p>
          <a:p>
            <a:endParaRPr lang="en-US" sz="2000" dirty="0"/>
          </a:p>
          <a:p>
            <a:r>
              <a:rPr lang="en-US" sz="2000" dirty="0"/>
              <a:t>1 John 1:3 NASBS</a:t>
            </a:r>
          </a:p>
          <a:p>
            <a:r>
              <a:rPr lang="en-US" sz="2000" dirty="0"/>
              <a:t>[3] what we have seen and heard we proclaim to you also, so that you too may have fellowship with us; and indeed our fellowship is with the Father, and with His Son Jesus Christ.</a:t>
            </a:r>
          </a:p>
          <a:p>
            <a:endParaRPr lang="en-US" sz="2000" dirty="0"/>
          </a:p>
          <a:p>
            <a:r>
              <a:rPr lang="en-US" sz="2000" dirty="0"/>
              <a:t>Hebrews 10:24-25 NASBS</a:t>
            </a:r>
          </a:p>
          <a:p>
            <a:r>
              <a:rPr lang="en-US" sz="2000" dirty="0"/>
              <a:t>[24] and let us consider how to stimulate one another to love and good deeds, [25] not forsaking our own assembling together, as is the habit of some, but encouraging one another; and all the more as you see the day drawing near.</a:t>
            </a:r>
          </a:p>
        </p:txBody>
      </p:sp>
    </p:spTree>
    <p:extLst>
      <p:ext uri="{BB962C8B-B14F-4D97-AF65-F5344CB8AC3E}">
        <p14:creationId xmlns:p14="http://schemas.microsoft.com/office/powerpoint/2010/main" val="280962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A5C935A-FC7A-4B9A-9FCA-026E6C6C8502}"/>
              </a:ext>
            </a:extLst>
          </p:cNvPr>
          <p:cNvSpPr/>
          <p:nvPr/>
        </p:nvSpPr>
        <p:spPr>
          <a:xfrm>
            <a:off x="3876956" y="1193585"/>
            <a:ext cx="682095"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P</a:t>
            </a:r>
          </a:p>
          <a:p>
            <a:pPr algn="ctr"/>
            <a:r>
              <a:rPr lang="en-US" sz="1700" dirty="0"/>
              <a:t>R</a:t>
            </a:r>
          </a:p>
          <a:p>
            <a:pPr algn="ctr"/>
            <a:r>
              <a:rPr lang="en-US" sz="1700" dirty="0"/>
              <a:t>A</a:t>
            </a:r>
          </a:p>
          <a:p>
            <a:pPr algn="ctr"/>
            <a:r>
              <a:rPr lang="en-US" sz="1700" dirty="0"/>
              <a:t>Y</a:t>
            </a:r>
          </a:p>
          <a:p>
            <a:pPr algn="ctr"/>
            <a:r>
              <a:rPr lang="en-US" sz="1700" dirty="0"/>
              <a:t>E</a:t>
            </a:r>
          </a:p>
          <a:p>
            <a:pPr algn="ctr"/>
            <a:r>
              <a:rPr lang="en-US" sz="1700" dirty="0"/>
              <a:t>R</a:t>
            </a:r>
          </a:p>
        </p:txBody>
      </p:sp>
      <p:sp>
        <p:nvSpPr>
          <p:cNvPr id="12" name="Rectangle 11">
            <a:extLst>
              <a:ext uri="{FF2B5EF4-FFF2-40B4-BE49-F238E27FC236}">
                <a16:creationId xmlns:a16="http://schemas.microsoft.com/office/drawing/2014/main" id="{4B607713-5F06-4E27-9345-1B4E2CF2BE68}"/>
              </a:ext>
            </a:extLst>
          </p:cNvPr>
          <p:cNvSpPr/>
          <p:nvPr/>
        </p:nvSpPr>
        <p:spPr>
          <a:xfrm>
            <a:off x="3876956" y="4107635"/>
            <a:ext cx="682096"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t>
            </a:r>
          </a:p>
          <a:p>
            <a:pPr algn="ctr"/>
            <a:r>
              <a:rPr lang="en-US" dirty="0"/>
              <a:t>O</a:t>
            </a:r>
          </a:p>
          <a:p>
            <a:pPr algn="ctr"/>
            <a:r>
              <a:rPr lang="en-US" dirty="0"/>
              <a:t>R</a:t>
            </a:r>
          </a:p>
          <a:p>
            <a:pPr algn="ctr"/>
            <a:r>
              <a:rPr lang="en-US" dirty="0"/>
              <a:t>D</a:t>
            </a:r>
          </a:p>
        </p:txBody>
      </p:sp>
      <p:sp>
        <p:nvSpPr>
          <p:cNvPr id="13" name="Rectangle 12">
            <a:extLst>
              <a:ext uri="{FF2B5EF4-FFF2-40B4-BE49-F238E27FC236}">
                <a16:creationId xmlns:a16="http://schemas.microsoft.com/office/drawing/2014/main" id="{ACFA06EA-4A0B-414C-BD94-B7956B9F929E}"/>
              </a:ext>
            </a:extLst>
          </p:cNvPr>
          <p:cNvSpPr/>
          <p:nvPr/>
        </p:nvSpPr>
        <p:spPr>
          <a:xfrm>
            <a:off x="4760427" y="3325211"/>
            <a:ext cx="1842411" cy="599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WITNESSING</a:t>
            </a:r>
          </a:p>
        </p:txBody>
      </p:sp>
      <p:sp>
        <p:nvSpPr>
          <p:cNvPr id="14" name="Rectangle 13">
            <a:extLst>
              <a:ext uri="{FF2B5EF4-FFF2-40B4-BE49-F238E27FC236}">
                <a16:creationId xmlns:a16="http://schemas.microsoft.com/office/drawing/2014/main" id="{74863446-7150-4CC6-9A0A-1FD730B14A22}"/>
              </a:ext>
            </a:extLst>
          </p:cNvPr>
          <p:cNvSpPr/>
          <p:nvPr/>
        </p:nvSpPr>
        <p:spPr>
          <a:xfrm>
            <a:off x="1708721" y="3325211"/>
            <a:ext cx="1984663" cy="5675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FELLOWSHIP</a:t>
            </a:r>
          </a:p>
        </p:txBody>
      </p:sp>
      <p:sp>
        <p:nvSpPr>
          <p:cNvPr id="4" name="Oval 3">
            <a:extLst>
              <a:ext uri="{FF2B5EF4-FFF2-40B4-BE49-F238E27FC236}">
                <a16:creationId xmlns:a16="http://schemas.microsoft.com/office/drawing/2014/main" id="{53C34CBA-77BE-40F6-A43A-B410C0EC29A2}"/>
              </a:ext>
            </a:extLst>
          </p:cNvPr>
          <p:cNvSpPr/>
          <p:nvPr/>
        </p:nvSpPr>
        <p:spPr>
          <a:xfrm>
            <a:off x="3485207" y="2832300"/>
            <a:ext cx="1458310" cy="145831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Jesus Christ</a:t>
            </a:r>
          </a:p>
        </p:txBody>
      </p:sp>
      <p:sp>
        <p:nvSpPr>
          <p:cNvPr id="15" name="TextBox 14">
            <a:extLst>
              <a:ext uri="{FF2B5EF4-FFF2-40B4-BE49-F238E27FC236}">
                <a16:creationId xmlns:a16="http://schemas.microsoft.com/office/drawing/2014/main" id="{1752E004-9E4C-4C5E-B1B4-F79A4DAC3460}"/>
              </a:ext>
            </a:extLst>
          </p:cNvPr>
          <p:cNvSpPr txBox="1"/>
          <p:nvPr/>
        </p:nvSpPr>
        <p:spPr>
          <a:xfrm>
            <a:off x="6830238" y="159623"/>
            <a:ext cx="5365075" cy="646331"/>
          </a:xfrm>
          <a:prstGeom prst="rect">
            <a:avLst/>
          </a:prstGeom>
          <a:noFill/>
        </p:spPr>
        <p:txBody>
          <a:bodyPr wrap="square" rtlCol="0">
            <a:spAutoFit/>
          </a:bodyPr>
          <a:lstStyle/>
          <a:p>
            <a:pPr algn="ctr"/>
            <a:r>
              <a:rPr lang="en-US" sz="3600" dirty="0"/>
              <a:t>The Wheel Illustration</a:t>
            </a:r>
          </a:p>
        </p:txBody>
      </p:sp>
      <p:grpSp>
        <p:nvGrpSpPr>
          <p:cNvPr id="5" name="Group 4">
            <a:extLst>
              <a:ext uri="{FF2B5EF4-FFF2-40B4-BE49-F238E27FC236}">
                <a16:creationId xmlns:a16="http://schemas.microsoft.com/office/drawing/2014/main" id="{E7BBD2C7-3D43-1943-9035-4000DC9641CC}"/>
              </a:ext>
            </a:extLst>
          </p:cNvPr>
          <p:cNvGrpSpPr/>
          <p:nvPr/>
        </p:nvGrpSpPr>
        <p:grpSpPr>
          <a:xfrm>
            <a:off x="1403921" y="805954"/>
            <a:ext cx="5642264" cy="5452838"/>
            <a:chOff x="3113450" y="805954"/>
            <a:chExt cx="5642264" cy="5452838"/>
          </a:xfrm>
        </p:grpSpPr>
        <p:sp>
          <p:nvSpPr>
            <p:cNvPr id="7" name="Circle: Hollow 6">
              <a:extLst>
                <a:ext uri="{FF2B5EF4-FFF2-40B4-BE49-F238E27FC236}">
                  <a16:creationId xmlns:a16="http://schemas.microsoft.com/office/drawing/2014/main" id="{26C3A6CA-A249-42AD-9188-708434AC07F4}"/>
                </a:ext>
              </a:extLst>
            </p:cNvPr>
            <p:cNvSpPr/>
            <p:nvPr/>
          </p:nvSpPr>
          <p:spPr>
            <a:xfrm>
              <a:off x="3113450" y="805954"/>
              <a:ext cx="5642264" cy="5452838"/>
            </a:xfrm>
            <a:prstGeom prst="donut">
              <a:avLst>
                <a:gd name="adj" fmla="val 9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6969A218-BB49-AF4E-8A60-FAE08E53D4F1}"/>
                </a:ext>
              </a:extLst>
            </p:cNvPr>
            <p:cNvSpPr/>
            <p:nvPr/>
          </p:nvSpPr>
          <p:spPr>
            <a:xfrm>
              <a:off x="3523058" y="1193585"/>
              <a:ext cx="4826754" cy="3915714"/>
            </a:xfrm>
            <a:prstGeom prst="rect">
              <a:avLst/>
            </a:prstGeom>
            <a:noFill/>
          </p:spPr>
          <p:txBody>
            <a:bodyPr wrap="none" lIns="91440" tIns="45720" rIns="91440" bIns="45720">
              <a:prstTxWarp prst="textArchUp">
                <a:avLst>
                  <a:gd name="adj" fmla="val 10732615"/>
                </a:avLst>
              </a:prstTxWarp>
              <a:spAutoFit/>
            </a:bodyPr>
            <a:lstStyle/>
            <a:p>
              <a:pPr algn="ctr"/>
              <a:r>
                <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Obedient Christian in Action</a:t>
              </a:r>
            </a:p>
          </p:txBody>
        </p:sp>
      </p:grpSp>
      <p:sp>
        <p:nvSpPr>
          <p:cNvPr id="18" name="TextBox 17">
            <a:extLst>
              <a:ext uri="{FF2B5EF4-FFF2-40B4-BE49-F238E27FC236}">
                <a16:creationId xmlns:a16="http://schemas.microsoft.com/office/drawing/2014/main" id="{A66E1803-2815-2B4C-8AB1-9A9F0B8B52E7}"/>
              </a:ext>
            </a:extLst>
          </p:cNvPr>
          <p:cNvSpPr txBox="1"/>
          <p:nvPr/>
        </p:nvSpPr>
        <p:spPr>
          <a:xfrm>
            <a:off x="7243570" y="998460"/>
            <a:ext cx="4633691" cy="3477875"/>
          </a:xfrm>
          <a:prstGeom prst="rect">
            <a:avLst/>
          </a:prstGeom>
          <a:noFill/>
        </p:spPr>
        <p:txBody>
          <a:bodyPr wrap="square" rtlCol="0">
            <a:spAutoFit/>
          </a:bodyPr>
          <a:lstStyle/>
          <a:p>
            <a:r>
              <a:rPr lang="en-US" sz="2000" i="1" dirty="0"/>
              <a:t>Christ the Center</a:t>
            </a:r>
          </a:p>
          <a:p>
            <a:endParaRPr lang="en-US" sz="2000" dirty="0"/>
          </a:p>
          <a:p>
            <a:r>
              <a:rPr lang="en-US" sz="2000" dirty="0"/>
              <a:t>Matthew 4:19 NASBS</a:t>
            </a:r>
          </a:p>
          <a:p>
            <a:r>
              <a:rPr lang="en-US" sz="2000" dirty="0"/>
              <a:t>[19] And He said to them, "Follow Me, and I will make you fishers of men."</a:t>
            </a:r>
          </a:p>
          <a:p>
            <a:endParaRPr lang="en-US" sz="2000" dirty="0"/>
          </a:p>
          <a:p>
            <a:r>
              <a:rPr lang="en-US" sz="2000" dirty="0"/>
              <a:t>Romans 1:16 NASBS</a:t>
            </a:r>
          </a:p>
          <a:p>
            <a:r>
              <a:rPr lang="en-US" sz="2000" dirty="0"/>
              <a:t>[16] For I am not ashamed of the gospel, for it is the power of God for salvation to everyone who believes, to the Jew first and also to the Greek.</a:t>
            </a:r>
          </a:p>
        </p:txBody>
      </p:sp>
    </p:spTree>
    <p:extLst>
      <p:ext uri="{BB962C8B-B14F-4D97-AF65-F5344CB8AC3E}">
        <p14:creationId xmlns:p14="http://schemas.microsoft.com/office/powerpoint/2010/main" val="529576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A5C935A-FC7A-4B9A-9FCA-026E6C6C8502}"/>
              </a:ext>
            </a:extLst>
          </p:cNvPr>
          <p:cNvSpPr/>
          <p:nvPr/>
        </p:nvSpPr>
        <p:spPr>
          <a:xfrm>
            <a:off x="3876956" y="1193585"/>
            <a:ext cx="682095"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P</a:t>
            </a:r>
          </a:p>
          <a:p>
            <a:pPr algn="ctr"/>
            <a:r>
              <a:rPr lang="en-US" sz="1700" dirty="0"/>
              <a:t>R</a:t>
            </a:r>
          </a:p>
          <a:p>
            <a:pPr algn="ctr"/>
            <a:r>
              <a:rPr lang="en-US" sz="1700" dirty="0"/>
              <a:t>A</a:t>
            </a:r>
          </a:p>
          <a:p>
            <a:pPr algn="ctr"/>
            <a:r>
              <a:rPr lang="en-US" sz="1700" dirty="0"/>
              <a:t>Y</a:t>
            </a:r>
          </a:p>
          <a:p>
            <a:pPr algn="ctr"/>
            <a:r>
              <a:rPr lang="en-US" sz="1700" dirty="0"/>
              <a:t>E</a:t>
            </a:r>
          </a:p>
          <a:p>
            <a:pPr algn="ctr"/>
            <a:r>
              <a:rPr lang="en-US" sz="1700" dirty="0"/>
              <a:t>R</a:t>
            </a:r>
          </a:p>
        </p:txBody>
      </p:sp>
      <p:sp>
        <p:nvSpPr>
          <p:cNvPr id="12" name="Rectangle 11">
            <a:extLst>
              <a:ext uri="{FF2B5EF4-FFF2-40B4-BE49-F238E27FC236}">
                <a16:creationId xmlns:a16="http://schemas.microsoft.com/office/drawing/2014/main" id="{4B607713-5F06-4E27-9345-1B4E2CF2BE68}"/>
              </a:ext>
            </a:extLst>
          </p:cNvPr>
          <p:cNvSpPr/>
          <p:nvPr/>
        </p:nvSpPr>
        <p:spPr>
          <a:xfrm>
            <a:off x="3876956" y="4107635"/>
            <a:ext cx="682096" cy="17972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t>
            </a:r>
          </a:p>
          <a:p>
            <a:pPr algn="ctr"/>
            <a:r>
              <a:rPr lang="en-US" dirty="0"/>
              <a:t>O</a:t>
            </a:r>
          </a:p>
          <a:p>
            <a:pPr algn="ctr"/>
            <a:r>
              <a:rPr lang="en-US" dirty="0"/>
              <a:t>R</a:t>
            </a:r>
          </a:p>
          <a:p>
            <a:pPr algn="ctr"/>
            <a:r>
              <a:rPr lang="en-US" dirty="0"/>
              <a:t>D</a:t>
            </a:r>
          </a:p>
        </p:txBody>
      </p:sp>
      <p:sp>
        <p:nvSpPr>
          <p:cNvPr id="13" name="Rectangle 12">
            <a:extLst>
              <a:ext uri="{FF2B5EF4-FFF2-40B4-BE49-F238E27FC236}">
                <a16:creationId xmlns:a16="http://schemas.microsoft.com/office/drawing/2014/main" id="{ACFA06EA-4A0B-414C-BD94-B7956B9F929E}"/>
              </a:ext>
            </a:extLst>
          </p:cNvPr>
          <p:cNvSpPr/>
          <p:nvPr/>
        </p:nvSpPr>
        <p:spPr>
          <a:xfrm>
            <a:off x="4760427" y="3325211"/>
            <a:ext cx="1842411" cy="599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WITNESSING</a:t>
            </a:r>
          </a:p>
        </p:txBody>
      </p:sp>
      <p:sp>
        <p:nvSpPr>
          <p:cNvPr id="14" name="Rectangle 13">
            <a:extLst>
              <a:ext uri="{FF2B5EF4-FFF2-40B4-BE49-F238E27FC236}">
                <a16:creationId xmlns:a16="http://schemas.microsoft.com/office/drawing/2014/main" id="{74863446-7150-4CC6-9A0A-1FD730B14A22}"/>
              </a:ext>
            </a:extLst>
          </p:cNvPr>
          <p:cNvSpPr/>
          <p:nvPr/>
        </p:nvSpPr>
        <p:spPr>
          <a:xfrm>
            <a:off x="1708721" y="3325211"/>
            <a:ext cx="1984663" cy="5675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FELLOWSHIP</a:t>
            </a:r>
          </a:p>
        </p:txBody>
      </p:sp>
      <p:sp>
        <p:nvSpPr>
          <p:cNvPr id="4" name="Oval 3">
            <a:extLst>
              <a:ext uri="{FF2B5EF4-FFF2-40B4-BE49-F238E27FC236}">
                <a16:creationId xmlns:a16="http://schemas.microsoft.com/office/drawing/2014/main" id="{53C34CBA-77BE-40F6-A43A-B410C0EC29A2}"/>
              </a:ext>
            </a:extLst>
          </p:cNvPr>
          <p:cNvSpPr/>
          <p:nvPr/>
        </p:nvSpPr>
        <p:spPr>
          <a:xfrm>
            <a:off x="3485207" y="2832300"/>
            <a:ext cx="1458310" cy="145831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Jesus Christ</a:t>
            </a:r>
          </a:p>
        </p:txBody>
      </p:sp>
      <p:sp>
        <p:nvSpPr>
          <p:cNvPr id="15" name="TextBox 14">
            <a:extLst>
              <a:ext uri="{FF2B5EF4-FFF2-40B4-BE49-F238E27FC236}">
                <a16:creationId xmlns:a16="http://schemas.microsoft.com/office/drawing/2014/main" id="{1752E004-9E4C-4C5E-B1B4-F79A4DAC3460}"/>
              </a:ext>
            </a:extLst>
          </p:cNvPr>
          <p:cNvSpPr txBox="1"/>
          <p:nvPr/>
        </p:nvSpPr>
        <p:spPr>
          <a:xfrm>
            <a:off x="6830238" y="159623"/>
            <a:ext cx="5365075" cy="646331"/>
          </a:xfrm>
          <a:prstGeom prst="rect">
            <a:avLst/>
          </a:prstGeom>
          <a:noFill/>
        </p:spPr>
        <p:txBody>
          <a:bodyPr wrap="square" rtlCol="0">
            <a:spAutoFit/>
          </a:bodyPr>
          <a:lstStyle/>
          <a:p>
            <a:pPr algn="ctr"/>
            <a:r>
              <a:rPr lang="en-US" sz="3600" dirty="0"/>
              <a:t>The Wheel Illustration</a:t>
            </a:r>
          </a:p>
        </p:txBody>
      </p:sp>
      <p:grpSp>
        <p:nvGrpSpPr>
          <p:cNvPr id="5" name="Group 4">
            <a:extLst>
              <a:ext uri="{FF2B5EF4-FFF2-40B4-BE49-F238E27FC236}">
                <a16:creationId xmlns:a16="http://schemas.microsoft.com/office/drawing/2014/main" id="{E7BBD2C7-3D43-1943-9035-4000DC9641CC}"/>
              </a:ext>
            </a:extLst>
          </p:cNvPr>
          <p:cNvGrpSpPr/>
          <p:nvPr/>
        </p:nvGrpSpPr>
        <p:grpSpPr>
          <a:xfrm>
            <a:off x="1403921" y="805954"/>
            <a:ext cx="5642264" cy="5452838"/>
            <a:chOff x="3113450" y="805954"/>
            <a:chExt cx="5642264" cy="5452838"/>
          </a:xfrm>
        </p:grpSpPr>
        <p:sp>
          <p:nvSpPr>
            <p:cNvPr id="7" name="Circle: Hollow 6">
              <a:extLst>
                <a:ext uri="{FF2B5EF4-FFF2-40B4-BE49-F238E27FC236}">
                  <a16:creationId xmlns:a16="http://schemas.microsoft.com/office/drawing/2014/main" id="{26C3A6CA-A249-42AD-9188-708434AC07F4}"/>
                </a:ext>
              </a:extLst>
            </p:cNvPr>
            <p:cNvSpPr/>
            <p:nvPr/>
          </p:nvSpPr>
          <p:spPr>
            <a:xfrm>
              <a:off x="3113450" y="805954"/>
              <a:ext cx="5642264" cy="5452838"/>
            </a:xfrm>
            <a:prstGeom prst="donut">
              <a:avLst>
                <a:gd name="adj" fmla="val 94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Rectangle 1">
              <a:extLst>
                <a:ext uri="{FF2B5EF4-FFF2-40B4-BE49-F238E27FC236}">
                  <a16:creationId xmlns:a16="http://schemas.microsoft.com/office/drawing/2014/main" id="{6969A218-BB49-AF4E-8A60-FAE08E53D4F1}"/>
                </a:ext>
              </a:extLst>
            </p:cNvPr>
            <p:cNvSpPr/>
            <p:nvPr/>
          </p:nvSpPr>
          <p:spPr>
            <a:xfrm>
              <a:off x="3523058" y="1193585"/>
              <a:ext cx="4826754" cy="3915714"/>
            </a:xfrm>
            <a:prstGeom prst="rect">
              <a:avLst/>
            </a:prstGeom>
            <a:noFill/>
          </p:spPr>
          <p:txBody>
            <a:bodyPr wrap="none" lIns="91440" tIns="45720" rIns="91440" bIns="45720">
              <a:prstTxWarp prst="textArchUp">
                <a:avLst>
                  <a:gd name="adj" fmla="val 10732615"/>
                </a:avLst>
              </a:prstTxWarp>
              <a:spAutoFit/>
            </a:bodyPr>
            <a:lstStyle/>
            <a:p>
              <a:pPr algn="ctr"/>
              <a:r>
                <a:rPr lang="en-US" sz="48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The Obedient Christian in Action</a:t>
              </a:r>
            </a:p>
          </p:txBody>
        </p:sp>
      </p:grpSp>
      <p:sp>
        <p:nvSpPr>
          <p:cNvPr id="18" name="TextBox 17">
            <a:extLst>
              <a:ext uri="{FF2B5EF4-FFF2-40B4-BE49-F238E27FC236}">
                <a16:creationId xmlns:a16="http://schemas.microsoft.com/office/drawing/2014/main" id="{A66E1803-2815-2B4C-8AB1-9A9F0B8B52E7}"/>
              </a:ext>
            </a:extLst>
          </p:cNvPr>
          <p:cNvSpPr txBox="1"/>
          <p:nvPr/>
        </p:nvSpPr>
        <p:spPr>
          <a:xfrm>
            <a:off x="7243570" y="998460"/>
            <a:ext cx="4633691" cy="5078313"/>
          </a:xfrm>
          <a:prstGeom prst="rect">
            <a:avLst/>
          </a:prstGeom>
          <a:noFill/>
        </p:spPr>
        <p:txBody>
          <a:bodyPr wrap="square" rtlCol="0">
            <a:spAutoFit/>
          </a:bodyPr>
          <a:lstStyle/>
          <a:p>
            <a:r>
              <a:rPr lang="en-US" i="1" dirty="0"/>
              <a:t>Grace “the Shock Absorber”</a:t>
            </a:r>
          </a:p>
          <a:p>
            <a:endParaRPr lang="en-US" dirty="0"/>
          </a:p>
          <a:p>
            <a:r>
              <a:rPr lang="en-US" dirty="0"/>
              <a:t>Ephesians 2:8-10 NASBS</a:t>
            </a:r>
          </a:p>
          <a:p>
            <a:r>
              <a:rPr lang="en-US" dirty="0"/>
              <a:t>[8] For by grace you have been saved through faith; and that not of yourselves, it is the gift of God; [9] not as a result of works, so that no one may boast. [10] For we are His workmanship, created in Christ Jesus for good works, which God prepared beforehand so that we would walk in them.</a:t>
            </a:r>
          </a:p>
          <a:p>
            <a:endParaRPr lang="en-US" dirty="0"/>
          </a:p>
          <a:p>
            <a:r>
              <a:rPr lang="en-US" dirty="0"/>
              <a:t>2 Timothy 2:11-13 NASBS</a:t>
            </a:r>
          </a:p>
          <a:p>
            <a:r>
              <a:rPr lang="en-US" dirty="0"/>
              <a:t>[11] It is a trustworthy statement: For if we died with Him, we will also live with Him; [12] If we endure, we will also reign with Him; If we deny Him, He also will deny us; [13] If we are faithless, He remains faithful, for He cannot deny Himself.</a:t>
            </a:r>
          </a:p>
        </p:txBody>
      </p:sp>
      <p:sp>
        <p:nvSpPr>
          <p:cNvPr id="3" name="Snip Diagonal Corner Rectangle 2">
            <a:extLst>
              <a:ext uri="{FF2B5EF4-FFF2-40B4-BE49-F238E27FC236}">
                <a16:creationId xmlns:a16="http://schemas.microsoft.com/office/drawing/2014/main" id="{663A4E83-C19B-2540-A5C3-5DB49322A008}"/>
              </a:ext>
            </a:extLst>
          </p:cNvPr>
          <p:cNvSpPr/>
          <p:nvPr/>
        </p:nvSpPr>
        <p:spPr>
          <a:xfrm rot="19708647">
            <a:off x="2971538" y="1576157"/>
            <a:ext cx="597338" cy="177613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a:p>
            <a:pPr algn="ctr"/>
            <a:r>
              <a:rPr lang="en-US" dirty="0"/>
              <a:t>R</a:t>
            </a:r>
          </a:p>
          <a:p>
            <a:pPr algn="ctr"/>
            <a:r>
              <a:rPr lang="en-US" dirty="0"/>
              <a:t>A</a:t>
            </a:r>
          </a:p>
          <a:p>
            <a:pPr algn="ctr"/>
            <a:r>
              <a:rPr lang="en-US" dirty="0"/>
              <a:t>C</a:t>
            </a:r>
          </a:p>
          <a:p>
            <a:pPr algn="ctr"/>
            <a:r>
              <a:rPr lang="en-US" dirty="0"/>
              <a:t>E</a:t>
            </a:r>
          </a:p>
        </p:txBody>
      </p:sp>
    </p:spTree>
    <p:extLst>
      <p:ext uri="{BB962C8B-B14F-4D97-AF65-F5344CB8AC3E}">
        <p14:creationId xmlns:p14="http://schemas.microsoft.com/office/powerpoint/2010/main" val="2318155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TotalTime>
  <Words>884</Words>
  <Application>Microsoft Office PowerPoint</Application>
  <PresentationFormat>Widescreen</PresentationFormat>
  <Paragraphs>138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Onaka</dc:creator>
  <cp:lastModifiedBy>David Onaka</cp:lastModifiedBy>
  <cp:revision>4</cp:revision>
  <dcterms:created xsi:type="dcterms:W3CDTF">2021-04-02T04:52:31Z</dcterms:created>
  <dcterms:modified xsi:type="dcterms:W3CDTF">2024-01-17T03:58:21Z</dcterms:modified>
</cp:coreProperties>
</file>